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0" r:id="rId2"/>
    <p:sldId id="256" r:id="rId3"/>
    <p:sldId id="271" r:id="rId4"/>
    <p:sldId id="376" r:id="rId5"/>
    <p:sldId id="377" r:id="rId6"/>
    <p:sldId id="378" r:id="rId7"/>
    <p:sldId id="379" r:id="rId8"/>
    <p:sldId id="380" r:id="rId9"/>
    <p:sldId id="381" r:id="rId10"/>
    <p:sldId id="382" r:id="rId11"/>
    <p:sldId id="386" r:id="rId12"/>
    <p:sldId id="387" r:id="rId13"/>
    <p:sldId id="388" r:id="rId14"/>
    <p:sldId id="389" r:id="rId15"/>
    <p:sldId id="390" r:id="rId16"/>
    <p:sldId id="391" r:id="rId17"/>
    <p:sldId id="383" r:id="rId18"/>
    <p:sldId id="384" r:id="rId19"/>
    <p:sldId id="321" r:id="rId2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D8238648-5E4E-4E40-A7E4-EFF55CB82BF9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BEEF77D2-F53E-4C52-ADE5-7E645125DC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9532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58F6C1-BA17-4D15-B0D5-3A3B44653FA2}" type="slidenum">
              <a:rPr lang="zh-CN" altLang="en-US" smtClean="0">
                <a:ea typeface="宋体" pitchFamily="2" charset="-122"/>
              </a:rPr>
              <a:pPr/>
              <a:t>4</a:t>
            </a:fld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65BB017-E6DB-416B-87CE-AC08AE77B5E7}" type="slidenum">
              <a:rPr lang="zh-CN" altLang="en-US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1C72A89-614D-4A90-8A7E-A7E21AF8C19D}" type="slidenum">
              <a:rPr lang="zh-CN" altLang="en-US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F70F742-5B85-4C12-B324-13893049C891}" type="slidenum">
              <a:rPr lang="zh-CN" altLang="en-US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270DF9F-9224-4CEB-8693-EDF7193D652A}" type="slidenum">
              <a:rPr lang="zh-CN" altLang="en-US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6EA9FC-AA07-438D-9100-FCDAE2BD7336}" type="slidenum">
              <a:rPr lang="zh-CN" altLang="zh-CN" smtClean="0">
                <a:latin typeface="Arial" charset="0"/>
              </a:rPr>
              <a:pPr/>
              <a:t>17</a:t>
            </a:fld>
            <a:endParaRPr lang="zh-CN" altLang="zh-CN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11CF0-85B5-41EF-AF14-24A4BD49640D}" type="slidenum">
              <a:rPr lang="zh-CN" altLang="zh-CN" smtClean="0">
                <a:latin typeface="Arial" charset="0"/>
              </a:rPr>
              <a:pPr/>
              <a:t>18</a:t>
            </a:fld>
            <a:endParaRPr lang="zh-CN" altLang="zh-CN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F69A30D-1B81-49F0-B3BF-C5CCAEAA580D}" type="slidenum">
              <a:rPr lang="zh-CN" altLang="en-US" smtClean="0">
                <a:ea typeface="宋体" pitchFamily="2" charset="-122"/>
              </a:rPr>
              <a:pPr/>
              <a:t>5</a:t>
            </a:fld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0F393D4-5245-4580-A170-3CA5B8BE07D7}" type="slidenum">
              <a:rPr lang="zh-CN" altLang="en-US" smtClean="0">
                <a:ea typeface="宋体" pitchFamily="2" charset="-122"/>
              </a:rPr>
              <a:pPr/>
              <a:t>6</a:t>
            </a:fld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C70E8C-4612-4AF8-80D9-FD4D09D8EDF1}" type="slidenum">
              <a:rPr lang="zh-CN" altLang="en-US" smtClean="0">
                <a:ea typeface="宋体" pitchFamily="2" charset="-122"/>
              </a:rPr>
              <a:pPr/>
              <a:t>7</a:t>
            </a:fld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242101F-062D-416E-8DEC-E1D76546BB8F}" type="slidenum">
              <a:rPr lang="zh-CN" altLang="en-US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A3CAEA-85F8-4307-A746-140E481CEA8A}" type="slidenum">
              <a:rPr lang="zh-CN" altLang="en-US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97026A-1971-4A45-BC5A-C1815856D6DA}" type="slidenum">
              <a:rPr lang="zh-CN" altLang="en-US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87D7C9-F1E4-4DA8-934B-F1C3F8B25416}" type="slidenum">
              <a:rPr lang="zh-CN" altLang="en-US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40ED332-8CCC-43F7-97B6-6556EB800871}" type="slidenum">
              <a:rPr lang="zh-CN" altLang="en-US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6E7D46D-5911-44BF-BB68-C16F99F7DA4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4FBB7E1-A4AD-4D2D-A707-1B33D25259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093AA56-E9BD-4EA3-9F6D-C3070CF26D99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A61D4BB-0C69-4FD9-A0CF-CBC1964073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4743729-D7D3-40A3-BC85-29DFF4057420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0B8D946-BF7A-4DF0-B57C-1974E2142B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BB8BE-B258-480B-80F0-27F53DD6BA8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C9D5FFC-0B21-4D69-8711-0C521A2AB9F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66D0FDD-9646-4F36-A272-5802ECB55F0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5C03B1D-CB6F-4153-A980-71D6122BB0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39D9EC7-7B43-46DD-A5AF-083B9C1A0050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117FF8F-D7FF-46E5-BF55-0272E9A966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124CDE7-6B4B-4C78-BC27-D2DB2BB2387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A8A8AE5-C47C-424D-932E-6757A7FC70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395BD84-F7AC-4712-8D78-4EC5A1655ABE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BA97F03-9839-46E4-BEC3-5F2496619E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61BFB5A-D6EB-443B-9E63-71E24132A88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CEA0A01-9C50-42FC-A98E-6A53A9B9C8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E3E287C-1664-4F8E-B510-2A6F3FA8BCCA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12C169B-DADB-481A-90F0-6C6884B45E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7F7038C-0697-4F96-9D0F-22C680DDE8A7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FA685D6-E661-49A1-8A32-4843C7FD85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97ABFE5-DF97-498B-B31E-406C835EFB8E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5D3DFBF-A43E-48B1-866B-AD68854898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3" r:id="rId12"/>
    <p:sldLayoutId id="2147483674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24179;&#38754;&#22270;&#24418;2.doc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43" name="Group 43"/>
          <p:cNvGraphicFramePr>
            <a:graphicFrameLocks noGrp="1"/>
          </p:cNvGraphicFramePr>
          <p:nvPr/>
        </p:nvGraphicFramePr>
        <p:xfrm>
          <a:off x="323850" y="1628775"/>
          <a:ext cx="8569325" cy="4668852"/>
        </p:xfrm>
        <a:graphic>
          <a:graphicData uri="http://schemas.openxmlformats.org/drawingml/2006/table">
            <a:tbl>
              <a:tblPr/>
              <a:tblGrid>
                <a:gridCol w="2247886"/>
                <a:gridCol w="6321439"/>
              </a:tblGrid>
              <a:tr h="941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图形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特征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长方形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7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正方形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平行四边形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6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梯形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4" name="Text Box 27"/>
          <p:cNvSpPr txBox="1">
            <a:spLocks noChangeArrowheads="1"/>
          </p:cNvSpPr>
          <p:nvPr/>
        </p:nvSpPr>
        <p:spPr bwMode="auto">
          <a:xfrm>
            <a:off x="357188" y="642839"/>
            <a:ext cx="69294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dirty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4400" b="1" dirty="0">
                <a:latin typeface="楷体_GB2312" pitchFamily="49" charset="-122"/>
                <a:ea typeface="楷体_GB2312" pitchFamily="49" charset="-122"/>
              </a:rPr>
              <a:t>、四边形各图形的特点。</a:t>
            </a:r>
          </a:p>
        </p:txBody>
      </p:sp>
      <p:sp>
        <p:nvSpPr>
          <p:cNvPr id="25634" name="Text Box 34"/>
          <p:cNvSpPr txBox="1">
            <a:spLocks noChangeArrowheads="1"/>
          </p:cNvSpPr>
          <p:nvPr/>
        </p:nvSpPr>
        <p:spPr bwMode="auto">
          <a:xfrm>
            <a:off x="2560638" y="2703513"/>
            <a:ext cx="65500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对边分别平行且相等，四个角都是直角。</a:t>
            </a:r>
          </a:p>
        </p:txBody>
      </p:sp>
      <p:sp>
        <p:nvSpPr>
          <p:cNvPr id="25635" name="Text Box 35"/>
          <p:cNvSpPr txBox="1">
            <a:spLocks noChangeArrowheads="1"/>
          </p:cNvSpPr>
          <p:nvPr/>
        </p:nvSpPr>
        <p:spPr bwMode="auto">
          <a:xfrm>
            <a:off x="2606675" y="3363913"/>
            <a:ext cx="62658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对边平行，四条边都相等，四个角都是直角。</a:t>
            </a:r>
          </a:p>
        </p:txBody>
      </p:sp>
      <p:sp>
        <p:nvSpPr>
          <p:cNvPr id="25638" name="Text Box 38"/>
          <p:cNvSpPr txBox="1">
            <a:spLocks noChangeArrowheads="1"/>
          </p:cNvSpPr>
          <p:nvPr/>
        </p:nvSpPr>
        <p:spPr bwMode="auto">
          <a:xfrm>
            <a:off x="2571750" y="4500563"/>
            <a:ext cx="62865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对边分别平行且相等，两组对角分别相等。</a:t>
            </a:r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平行四边形具有不稳定性。</a:t>
            </a:r>
          </a:p>
        </p:txBody>
      </p:sp>
      <p:sp>
        <p:nvSpPr>
          <p:cNvPr id="25639" name="Text Box 39"/>
          <p:cNvSpPr txBox="1">
            <a:spLocks noChangeArrowheads="1"/>
          </p:cNvSpPr>
          <p:nvPr/>
        </p:nvSpPr>
        <p:spPr bwMode="auto">
          <a:xfrm>
            <a:off x="2571750" y="5643563"/>
            <a:ext cx="52562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只有一组对边平行。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34" grpId="0"/>
      <p:bldP spid="25635" grpId="0"/>
      <p:bldP spid="25638" grpId="0"/>
      <p:bldP spid="256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2500313" y="71438"/>
            <a:ext cx="50403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知识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点三：</a:t>
            </a:r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三角形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214313" y="856828"/>
            <a:ext cx="8604250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000"/>
              </a:lnSpc>
              <a:spcBef>
                <a:spcPct val="50000"/>
              </a:spcBef>
            </a:pP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、三角形的意义</a:t>
            </a: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3000"/>
              </a:lnSpc>
              <a:spcBef>
                <a:spcPct val="50000"/>
              </a:spcBef>
            </a:pP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、三角形的各部分的名称</a:t>
            </a: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3000"/>
              </a:lnSpc>
              <a:spcBef>
                <a:spcPct val="50000"/>
              </a:spcBef>
            </a:pP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、三角形的分类</a:t>
            </a:r>
          </a:p>
          <a:p>
            <a:pPr>
              <a:lnSpc>
                <a:spcPts val="3000"/>
              </a:lnSpc>
              <a:spcBef>
                <a:spcPct val="50000"/>
              </a:spcBef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）按角来分</a:t>
            </a:r>
          </a:p>
          <a:p>
            <a:pPr>
              <a:lnSpc>
                <a:spcPts val="3000"/>
              </a:lnSpc>
              <a:spcBef>
                <a:spcPct val="50000"/>
              </a:spcBef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）按边来分</a:t>
            </a:r>
          </a:p>
          <a:p>
            <a:pPr>
              <a:lnSpc>
                <a:spcPts val="3000"/>
              </a:lnSpc>
              <a:spcBef>
                <a:spcPct val="50000"/>
              </a:spcBef>
            </a:pP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、什么叫等边三角形？</a:t>
            </a:r>
          </a:p>
          <a:p>
            <a:pPr>
              <a:lnSpc>
                <a:spcPts val="3000"/>
              </a:lnSpc>
              <a:spcBef>
                <a:spcPct val="50000"/>
              </a:spcBef>
            </a:pP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、三角形的特征：三角形具有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    ）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性。</a:t>
            </a: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3000"/>
              </a:lnSpc>
              <a:spcBef>
                <a:spcPct val="50000"/>
              </a:spcBef>
            </a:pP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、三角形三边的关系</a:t>
            </a:r>
          </a:p>
          <a:p>
            <a:pPr>
              <a:lnSpc>
                <a:spcPts val="3000"/>
              </a:lnSpc>
              <a:spcBef>
                <a:spcPct val="50000"/>
              </a:spcBef>
            </a:pP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7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、三角形的内角和＝</a:t>
            </a:r>
            <a:r>
              <a:rPr lang="en-US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?</a:t>
            </a:r>
            <a:endParaRPr lang="zh-CN" altLang="en-US" sz="32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428625" y="874712"/>
            <a:ext cx="6786563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、三角形的意义：</a:t>
            </a:r>
          </a:p>
          <a:p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  <a:p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、三角形的各部分的名称：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642938" y="1580778"/>
            <a:ext cx="7786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ea typeface="楷体_GB2312" pitchFamily="49" charset="-122"/>
              </a:rPr>
              <a:t>由三条线段首尾顺次相接围成的图形叫作三角形。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357188" y="3447057"/>
            <a:ext cx="8389937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ea typeface="楷体_GB2312" pitchFamily="49" charset="-122"/>
              </a:rPr>
              <a:t>围成三角形的每条线段叫作三角形的</a:t>
            </a:r>
            <a:r>
              <a:rPr lang="zh-CN" altLang="en-US" sz="3600" b="1" dirty="0">
                <a:solidFill>
                  <a:srgbClr val="0000FF"/>
                </a:solidFill>
                <a:ea typeface="楷体_GB2312" pitchFamily="49" charset="-122"/>
              </a:rPr>
              <a:t>边</a:t>
            </a:r>
            <a:r>
              <a:rPr lang="zh-CN" altLang="en-US" sz="3600" b="1" dirty="0">
                <a:solidFill>
                  <a:srgbClr val="FF0000"/>
                </a:solidFill>
                <a:ea typeface="楷体_GB2312" pitchFamily="49" charset="-122"/>
              </a:rPr>
              <a:t>，两条线段的交点叫作三角形的</a:t>
            </a:r>
            <a:r>
              <a:rPr lang="zh-CN" altLang="en-US" sz="3600" b="1" dirty="0">
                <a:solidFill>
                  <a:srgbClr val="0000FF"/>
                </a:solidFill>
                <a:ea typeface="楷体_GB2312" pitchFamily="49" charset="-122"/>
              </a:rPr>
              <a:t>顶点</a:t>
            </a:r>
            <a:r>
              <a:rPr lang="zh-CN" altLang="en-US" sz="3600" b="1" dirty="0">
                <a:solidFill>
                  <a:srgbClr val="FF0000"/>
                </a:solidFill>
                <a:ea typeface="楷体_GB2312" pitchFamily="49" charset="-122"/>
              </a:rPr>
              <a:t>。从三角形的一个顶点到它的对边作一条垂线，顶点和垂足之间的线段叫作三角形的</a:t>
            </a:r>
            <a:r>
              <a:rPr lang="zh-CN" altLang="en-US" sz="3600" b="1" dirty="0">
                <a:solidFill>
                  <a:srgbClr val="0000FF"/>
                </a:solidFill>
                <a:ea typeface="楷体_GB2312" pitchFamily="49" charset="-122"/>
              </a:rPr>
              <a:t>高</a:t>
            </a:r>
            <a:r>
              <a:rPr lang="zh-CN" altLang="en-US" sz="3600" b="1" dirty="0">
                <a:solidFill>
                  <a:srgbClr val="FF0000"/>
                </a:solidFill>
                <a:ea typeface="楷体_GB2312" pitchFamily="49" charset="-122"/>
              </a:rPr>
              <a:t>，这条边叫作三角形的</a:t>
            </a:r>
            <a:r>
              <a:rPr lang="zh-CN" altLang="en-US" sz="3600" b="1" dirty="0">
                <a:solidFill>
                  <a:srgbClr val="0000FF"/>
                </a:solidFill>
                <a:ea typeface="楷体_GB2312" pitchFamily="49" charset="-122"/>
              </a:rPr>
              <a:t>底</a:t>
            </a:r>
            <a:r>
              <a:rPr lang="zh-CN" altLang="en-US" sz="3600" b="1" dirty="0">
                <a:solidFill>
                  <a:srgbClr val="FF0000"/>
                </a:solidFill>
                <a:ea typeface="楷体_GB2312" pitchFamily="49" charset="-12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/>
      <p:bldP spid="358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6"/>
          <p:cNvSpPr txBox="1">
            <a:spLocks noChangeArrowheads="1"/>
          </p:cNvSpPr>
          <p:nvPr/>
        </p:nvSpPr>
        <p:spPr bwMode="auto">
          <a:xfrm>
            <a:off x="2143125" y="714846"/>
            <a:ext cx="51847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dirty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4400" b="1" dirty="0">
                <a:latin typeface="楷体_GB2312" pitchFamily="49" charset="-122"/>
                <a:ea typeface="楷体_GB2312" pitchFamily="49" charset="-122"/>
              </a:rPr>
              <a:t>、三角形的分类。</a:t>
            </a:r>
          </a:p>
        </p:txBody>
      </p:sp>
      <p:graphicFrame>
        <p:nvGraphicFramePr>
          <p:cNvPr id="23606" name="Group 54"/>
          <p:cNvGraphicFramePr>
            <a:graphicFrameLocks noGrp="1"/>
          </p:cNvGraphicFramePr>
          <p:nvPr/>
        </p:nvGraphicFramePr>
        <p:xfrm>
          <a:off x="71438" y="1857375"/>
          <a:ext cx="9001188" cy="3825875"/>
        </p:xfrm>
        <a:graphic>
          <a:graphicData uri="http://schemas.openxmlformats.org/drawingml/2006/table">
            <a:tbl>
              <a:tblPr/>
              <a:tblGrid>
                <a:gridCol w="2232025"/>
                <a:gridCol w="2016125"/>
                <a:gridCol w="2609898"/>
                <a:gridCol w="2143140"/>
              </a:tblGrid>
              <a:tr h="7207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按角分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按边分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073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593" name="Text Box 41"/>
          <p:cNvSpPr txBox="1">
            <a:spLocks noChangeArrowheads="1"/>
          </p:cNvSpPr>
          <p:nvPr/>
        </p:nvSpPr>
        <p:spPr bwMode="auto">
          <a:xfrm>
            <a:off x="142875" y="2790825"/>
            <a:ext cx="23764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锐角三角形</a:t>
            </a:r>
          </a:p>
        </p:txBody>
      </p:sp>
      <p:sp>
        <p:nvSpPr>
          <p:cNvPr id="23597" name="Text Box 45"/>
          <p:cNvSpPr txBox="1">
            <a:spLocks noChangeArrowheads="1"/>
          </p:cNvSpPr>
          <p:nvPr/>
        </p:nvSpPr>
        <p:spPr bwMode="auto">
          <a:xfrm>
            <a:off x="71438" y="3802063"/>
            <a:ext cx="23764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直角三角形</a:t>
            </a:r>
          </a:p>
        </p:txBody>
      </p:sp>
      <p:sp>
        <p:nvSpPr>
          <p:cNvPr id="23598" name="Text Box 46"/>
          <p:cNvSpPr txBox="1">
            <a:spLocks noChangeArrowheads="1"/>
          </p:cNvSpPr>
          <p:nvPr/>
        </p:nvSpPr>
        <p:spPr bwMode="auto">
          <a:xfrm>
            <a:off x="71438" y="4954588"/>
            <a:ext cx="23764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钝角三角形</a:t>
            </a:r>
          </a:p>
        </p:txBody>
      </p:sp>
      <p:sp>
        <p:nvSpPr>
          <p:cNvPr id="23599" name="Text Box 47"/>
          <p:cNvSpPr txBox="1">
            <a:spLocks noChangeArrowheads="1"/>
          </p:cNvSpPr>
          <p:nvPr/>
        </p:nvSpPr>
        <p:spPr bwMode="auto">
          <a:xfrm>
            <a:off x="2357438" y="2714625"/>
            <a:ext cx="2071687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三个角都是</a:t>
            </a:r>
          </a:p>
          <a:p>
            <a:pPr>
              <a:lnSpc>
                <a:spcPts val="3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锐角</a:t>
            </a:r>
          </a:p>
        </p:txBody>
      </p:sp>
      <p:sp>
        <p:nvSpPr>
          <p:cNvPr id="23600" name="Text Box 48"/>
          <p:cNvSpPr txBox="1">
            <a:spLocks noChangeArrowheads="1"/>
          </p:cNvSpPr>
          <p:nvPr/>
        </p:nvSpPr>
        <p:spPr bwMode="auto">
          <a:xfrm>
            <a:off x="2357438" y="3714750"/>
            <a:ext cx="2376487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有一个角是</a:t>
            </a:r>
          </a:p>
          <a:p>
            <a:pPr>
              <a:lnSpc>
                <a:spcPts val="3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直角</a:t>
            </a:r>
          </a:p>
        </p:txBody>
      </p:sp>
      <p:sp>
        <p:nvSpPr>
          <p:cNvPr id="23601" name="Text Box 49"/>
          <p:cNvSpPr txBox="1">
            <a:spLocks noChangeArrowheads="1"/>
          </p:cNvSpPr>
          <p:nvPr/>
        </p:nvSpPr>
        <p:spPr bwMode="auto">
          <a:xfrm>
            <a:off x="2357438" y="4786313"/>
            <a:ext cx="2376487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有一个角是</a:t>
            </a:r>
          </a:p>
          <a:p>
            <a:pPr>
              <a:lnSpc>
                <a:spcPts val="3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钝角</a:t>
            </a:r>
          </a:p>
        </p:txBody>
      </p:sp>
      <p:sp>
        <p:nvSpPr>
          <p:cNvPr id="23602" name="Text Box 50"/>
          <p:cNvSpPr txBox="1">
            <a:spLocks noChangeArrowheads="1"/>
          </p:cNvSpPr>
          <p:nvPr/>
        </p:nvSpPr>
        <p:spPr bwMode="auto">
          <a:xfrm>
            <a:off x="4357688" y="2857500"/>
            <a:ext cx="23764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等腰三角形</a:t>
            </a:r>
          </a:p>
        </p:txBody>
      </p:sp>
      <p:sp>
        <p:nvSpPr>
          <p:cNvPr id="23603" name="Text Box 51"/>
          <p:cNvSpPr txBox="1">
            <a:spLocks noChangeArrowheads="1"/>
          </p:cNvSpPr>
          <p:nvPr/>
        </p:nvSpPr>
        <p:spPr bwMode="auto">
          <a:xfrm>
            <a:off x="4392613" y="3946525"/>
            <a:ext cx="23764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等边三角形</a:t>
            </a:r>
          </a:p>
        </p:txBody>
      </p:sp>
      <p:sp>
        <p:nvSpPr>
          <p:cNvPr id="23604" name="Text Box 52"/>
          <p:cNvSpPr txBox="1">
            <a:spLocks noChangeArrowheads="1"/>
          </p:cNvSpPr>
          <p:nvPr/>
        </p:nvSpPr>
        <p:spPr bwMode="auto">
          <a:xfrm>
            <a:off x="4429125" y="5000625"/>
            <a:ext cx="2643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不等边三角形</a:t>
            </a:r>
          </a:p>
        </p:txBody>
      </p:sp>
      <p:sp>
        <p:nvSpPr>
          <p:cNvPr id="23605" name="Text Box 53"/>
          <p:cNvSpPr txBox="1">
            <a:spLocks noChangeArrowheads="1"/>
          </p:cNvSpPr>
          <p:nvPr/>
        </p:nvSpPr>
        <p:spPr bwMode="auto">
          <a:xfrm>
            <a:off x="6929438" y="2643188"/>
            <a:ext cx="20002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有两条边相等</a:t>
            </a:r>
          </a:p>
        </p:txBody>
      </p:sp>
      <p:sp>
        <p:nvSpPr>
          <p:cNvPr id="23607" name="Text Box 55"/>
          <p:cNvSpPr txBox="1">
            <a:spLocks noChangeArrowheads="1"/>
          </p:cNvSpPr>
          <p:nvPr/>
        </p:nvSpPr>
        <p:spPr bwMode="auto">
          <a:xfrm>
            <a:off x="6929438" y="3786188"/>
            <a:ext cx="22145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三条边都相等</a:t>
            </a:r>
          </a:p>
        </p:txBody>
      </p:sp>
      <p:sp>
        <p:nvSpPr>
          <p:cNvPr id="23608" name="Text Box 56"/>
          <p:cNvSpPr txBox="1">
            <a:spLocks noChangeArrowheads="1"/>
          </p:cNvSpPr>
          <p:nvPr/>
        </p:nvSpPr>
        <p:spPr bwMode="auto">
          <a:xfrm>
            <a:off x="6910388" y="4714875"/>
            <a:ext cx="223361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三条边各不相等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93" grpId="0"/>
      <p:bldP spid="23597" grpId="0"/>
      <p:bldP spid="23598" grpId="0"/>
      <p:bldP spid="23599" grpId="0"/>
      <p:bldP spid="23600" grpId="0"/>
      <p:bldP spid="23601" grpId="0"/>
      <p:bldP spid="23602" grpId="0"/>
      <p:bldP spid="23603" grpId="0"/>
      <p:bldP spid="23604" grpId="0"/>
      <p:bldP spid="23605" grpId="0"/>
      <p:bldP spid="23607" grpId="0"/>
      <p:bldP spid="2360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5"/>
          <p:cNvSpPr txBox="1">
            <a:spLocks noChangeArrowheads="1"/>
          </p:cNvSpPr>
          <p:nvPr/>
        </p:nvSpPr>
        <p:spPr bwMode="auto">
          <a:xfrm>
            <a:off x="428625" y="714846"/>
            <a:ext cx="57864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dirty="0">
                <a:ea typeface="楷体_GB2312" pitchFamily="49" charset="-122"/>
              </a:rPr>
              <a:t>3</a:t>
            </a:r>
            <a:r>
              <a:rPr lang="zh-CN" altLang="en-US" sz="4400" b="1" dirty="0">
                <a:ea typeface="楷体_GB2312" pitchFamily="49" charset="-122"/>
              </a:rPr>
              <a:t>、三角形之间的关系。</a:t>
            </a:r>
          </a:p>
        </p:txBody>
      </p:sp>
      <p:sp>
        <p:nvSpPr>
          <p:cNvPr id="7171" name="Text Box 7"/>
          <p:cNvSpPr txBox="1">
            <a:spLocks noChangeArrowheads="1"/>
          </p:cNvSpPr>
          <p:nvPr/>
        </p:nvSpPr>
        <p:spPr bwMode="auto">
          <a:xfrm>
            <a:off x="785813" y="1714500"/>
            <a:ext cx="3241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ea typeface="楷体_GB2312" pitchFamily="49" charset="-122"/>
              </a:rPr>
              <a:t>（按角分）</a:t>
            </a:r>
          </a:p>
        </p:txBody>
      </p:sp>
      <p:sp>
        <p:nvSpPr>
          <p:cNvPr id="7172" name="Text Box 9"/>
          <p:cNvSpPr txBox="1">
            <a:spLocks noChangeArrowheads="1"/>
          </p:cNvSpPr>
          <p:nvPr/>
        </p:nvSpPr>
        <p:spPr bwMode="auto">
          <a:xfrm>
            <a:off x="5364163" y="1700213"/>
            <a:ext cx="2520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ea typeface="楷体_GB2312" pitchFamily="49" charset="-122"/>
              </a:rPr>
              <a:t>（按边分）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0" y="2214563"/>
            <a:ext cx="4356100" cy="2986087"/>
            <a:chOff x="-23" y="1821"/>
            <a:chExt cx="2676" cy="1836"/>
          </a:xfrm>
        </p:grpSpPr>
        <p:pic>
          <p:nvPicPr>
            <p:cNvPr id="7179" name="Picture 7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23" y="1821"/>
              <a:ext cx="2676" cy="18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80" name="Text Box 8"/>
            <p:cNvSpPr txBox="1">
              <a:spLocks noChangeArrowheads="1"/>
            </p:cNvSpPr>
            <p:nvPr/>
          </p:nvSpPr>
          <p:spPr bwMode="auto">
            <a:xfrm rot="1716665">
              <a:off x="189" y="2823"/>
              <a:ext cx="1210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ea typeface="黑体" pitchFamily="2" charset="-122"/>
                </a:rPr>
                <a:t>直角三角形</a:t>
              </a:r>
            </a:p>
          </p:txBody>
        </p:sp>
        <p:sp>
          <p:nvSpPr>
            <p:cNvPr id="7181" name="Text Box 14"/>
            <p:cNvSpPr txBox="1">
              <a:spLocks noChangeArrowheads="1"/>
            </p:cNvSpPr>
            <p:nvPr/>
          </p:nvSpPr>
          <p:spPr bwMode="auto">
            <a:xfrm>
              <a:off x="793" y="2205"/>
              <a:ext cx="1241" cy="3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ea typeface="黑体" pitchFamily="2" charset="-122"/>
                </a:rPr>
                <a:t>锐角三角形</a:t>
              </a:r>
            </a:p>
          </p:txBody>
        </p:sp>
        <p:sp>
          <p:nvSpPr>
            <p:cNvPr id="7182" name="Text Box 16"/>
            <p:cNvSpPr txBox="1">
              <a:spLocks noChangeArrowheads="1"/>
            </p:cNvSpPr>
            <p:nvPr/>
          </p:nvSpPr>
          <p:spPr bwMode="auto">
            <a:xfrm rot="-1322469">
              <a:off x="1291" y="2881"/>
              <a:ext cx="1210" cy="3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ea typeface="黑体" pitchFamily="2" charset="-122"/>
                </a:rPr>
                <a:t>钝角三角形</a:t>
              </a:r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4357688" y="2143125"/>
            <a:ext cx="4643437" cy="3205163"/>
            <a:chOff x="2789" y="1683"/>
            <a:chExt cx="2834" cy="2019"/>
          </a:xfrm>
        </p:grpSpPr>
        <p:pic>
          <p:nvPicPr>
            <p:cNvPr id="7175" name="Picture 9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89" y="1683"/>
              <a:ext cx="2834" cy="20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6" name="Text Box 21"/>
            <p:cNvSpPr txBox="1">
              <a:spLocks noChangeArrowheads="1"/>
            </p:cNvSpPr>
            <p:nvPr/>
          </p:nvSpPr>
          <p:spPr bwMode="auto">
            <a:xfrm>
              <a:off x="3651" y="2614"/>
              <a:ext cx="120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ea typeface="黑体" pitchFamily="2" charset="-122"/>
                </a:rPr>
                <a:t>等腰三角形</a:t>
              </a:r>
            </a:p>
          </p:txBody>
        </p:sp>
        <p:sp>
          <p:nvSpPr>
            <p:cNvPr id="7177" name="Text Box 22"/>
            <p:cNvSpPr txBox="1">
              <a:spLocks noChangeArrowheads="1"/>
            </p:cNvSpPr>
            <p:nvPr/>
          </p:nvSpPr>
          <p:spPr bwMode="auto">
            <a:xfrm>
              <a:off x="3697" y="2069"/>
              <a:ext cx="1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600" b="1">
                  <a:ea typeface="黑体" pitchFamily="2" charset="-122"/>
                </a:rPr>
                <a:t>三角形</a:t>
              </a:r>
            </a:p>
          </p:txBody>
        </p:sp>
        <p:sp>
          <p:nvSpPr>
            <p:cNvPr id="7178" name="Text Box 23"/>
            <p:cNvSpPr txBox="1">
              <a:spLocks noChangeArrowheads="1"/>
            </p:cNvSpPr>
            <p:nvPr/>
          </p:nvSpPr>
          <p:spPr bwMode="auto">
            <a:xfrm>
              <a:off x="3742" y="3022"/>
              <a:ext cx="104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ea typeface="黑体" pitchFamily="2" charset="-122"/>
                </a:rPr>
                <a:t>等边三角形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395288" y="604862"/>
            <a:ext cx="748908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、什么叫等边三角形？</a:t>
            </a:r>
          </a:p>
          <a:p>
            <a:endParaRPr lang="zh-CN" altLang="en-US" sz="4000" b="1" dirty="0">
              <a:latin typeface="楷体_GB2312" pitchFamily="49" charset="-122"/>
              <a:ea typeface="楷体_GB2312" pitchFamily="49" charset="-122"/>
            </a:endParaRPr>
          </a:p>
          <a:p>
            <a:endParaRPr lang="zh-CN" altLang="en-US" sz="4000" b="1" dirty="0">
              <a:latin typeface="楷体_GB2312" pitchFamily="49" charset="-122"/>
              <a:ea typeface="楷体_GB2312" pitchFamily="49" charset="-122"/>
            </a:endParaRPr>
          </a:p>
          <a:p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、三角形的特征：</a:t>
            </a:r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、三角形三边的关系：</a:t>
            </a:r>
          </a:p>
          <a:p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  <a:p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7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、三角形的内角和＝</a:t>
            </a:r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714375" y="1580778"/>
            <a:ext cx="77771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三条边都相等的三角形是等边三角形。等边三角形是特殊的等腰三角形。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4643438" y="3070919"/>
            <a:ext cx="3937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三角形具有稳定性。</a:t>
            </a:r>
            <a:endParaRPr lang="en-US" altLang="zh-CN" sz="3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714375" y="4245074"/>
            <a:ext cx="76438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三角形任意两边之和大于第三边，两边之差小于第三边。</a:t>
            </a:r>
            <a:endParaRPr lang="en-US" altLang="zh-CN" sz="3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5286375" y="5457279"/>
            <a:ext cx="1428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180</a:t>
            </a:r>
            <a:r>
              <a:rPr lang="en-US" altLang="zh-CN" sz="4000" b="1" baseline="420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o</a:t>
            </a:r>
            <a:endParaRPr lang="zh-CN" altLang="en-US" sz="4000" b="1" baseline="420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/>
      <p:bldP spid="36870" grpId="0"/>
      <p:bldP spid="36871" grpId="0"/>
      <p:bldP spid="3687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36"/>
          <p:cNvSpPr>
            <a:spLocks noChangeArrowheads="1"/>
          </p:cNvSpPr>
          <p:nvPr/>
        </p:nvSpPr>
        <p:spPr bwMode="auto">
          <a:xfrm>
            <a:off x="2484438" y="5661025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Line 37"/>
          <p:cNvSpPr>
            <a:spLocks noChangeShapeType="1"/>
          </p:cNvSpPr>
          <p:nvPr/>
        </p:nvSpPr>
        <p:spPr bwMode="auto">
          <a:xfrm>
            <a:off x="2555875" y="4292600"/>
            <a:ext cx="0" cy="720725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Line 39"/>
          <p:cNvSpPr>
            <a:spLocks noChangeShapeType="1"/>
          </p:cNvSpPr>
          <p:nvPr/>
        </p:nvSpPr>
        <p:spPr bwMode="auto">
          <a:xfrm>
            <a:off x="2555875" y="4941888"/>
            <a:ext cx="0" cy="720725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Line 40"/>
          <p:cNvSpPr>
            <a:spLocks noChangeShapeType="1"/>
          </p:cNvSpPr>
          <p:nvPr/>
        </p:nvSpPr>
        <p:spPr bwMode="auto">
          <a:xfrm>
            <a:off x="5940425" y="3862388"/>
            <a:ext cx="0" cy="10795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Line 42"/>
          <p:cNvSpPr>
            <a:spLocks noChangeShapeType="1"/>
          </p:cNvSpPr>
          <p:nvPr/>
        </p:nvSpPr>
        <p:spPr bwMode="auto">
          <a:xfrm>
            <a:off x="5940425" y="5013325"/>
            <a:ext cx="0" cy="10795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Line 44"/>
          <p:cNvSpPr>
            <a:spLocks noChangeShapeType="1"/>
          </p:cNvSpPr>
          <p:nvPr/>
        </p:nvSpPr>
        <p:spPr bwMode="auto">
          <a:xfrm flipV="1">
            <a:off x="2555875" y="3933825"/>
            <a:ext cx="3384550" cy="18002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Line 45"/>
          <p:cNvSpPr>
            <a:spLocks noChangeShapeType="1"/>
          </p:cNvSpPr>
          <p:nvPr/>
        </p:nvSpPr>
        <p:spPr bwMode="auto">
          <a:xfrm>
            <a:off x="2555875" y="4292600"/>
            <a:ext cx="3384550" cy="18002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787400" y="620713"/>
            <a:ext cx="7529513" cy="5400675"/>
            <a:chOff x="567" y="391"/>
            <a:chExt cx="4448" cy="3402"/>
          </a:xfrm>
        </p:grpSpPr>
        <p:grpSp>
          <p:nvGrpSpPr>
            <p:cNvPr id="3" name="Group 63"/>
            <p:cNvGrpSpPr>
              <a:grpSpLocks/>
            </p:cNvGrpSpPr>
            <p:nvPr/>
          </p:nvGrpSpPr>
          <p:grpSpPr bwMode="auto">
            <a:xfrm>
              <a:off x="567" y="391"/>
              <a:ext cx="4448" cy="1941"/>
              <a:chOff x="567" y="391"/>
              <a:chExt cx="4448" cy="1941"/>
            </a:xfrm>
          </p:grpSpPr>
          <p:sp>
            <p:nvSpPr>
              <p:cNvPr id="9263" name="Text Box 21"/>
              <p:cNvSpPr txBox="1">
                <a:spLocks noChangeArrowheads="1"/>
              </p:cNvSpPr>
              <p:nvPr/>
            </p:nvSpPr>
            <p:spPr bwMode="auto">
              <a:xfrm>
                <a:off x="567" y="890"/>
                <a:ext cx="4448" cy="1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>
                    <a:latin typeface="楷体_GB2312" pitchFamily="49" charset="-122"/>
                    <a:ea typeface="楷体_GB2312" pitchFamily="49" charset="-122"/>
                  </a:rPr>
                  <a:t>    A</a:t>
                </a:r>
                <a:r>
                  <a:rPr lang="zh-CN" altLang="en-US" sz="3600" b="1">
                    <a:latin typeface="楷体_GB2312" pitchFamily="49" charset="-122"/>
                    <a:ea typeface="楷体_GB2312" pitchFamily="49" charset="-122"/>
                  </a:rPr>
                  <a:t>、</a:t>
                </a:r>
                <a:r>
                  <a:rPr lang="en-US" altLang="zh-CN" sz="3600" b="1">
                    <a:latin typeface="楷体_GB2312" pitchFamily="49" charset="-122"/>
                    <a:ea typeface="楷体_GB2312" pitchFamily="49" charset="-122"/>
                  </a:rPr>
                  <a:t>B</a:t>
                </a:r>
                <a:r>
                  <a:rPr lang="zh-CN" altLang="en-US" sz="3600" b="1">
                    <a:latin typeface="楷体_GB2312" pitchFamily="49" charset="-122"/>
                    <a:ea typeface="楷体_GB2312" pitchFamily="49" charset="-122"/>
                  </a:rPr>
                  <a:t>两镇位于河岸同侧，它们到</a:t>
                </a:r>
              </a:p>
              <a:p>
                <a:r>
                  <a:rPr lang="zh-CN" altLang="en-US" sz="3600" b="1">
                    <a:latin typeface="楷体_GB2312" pitchFamily="49" charset="-122"/>
                    <a:ea typeface="楷体_GB2312" pitchFamily="49" charset="-122"/>
                  </a:rPr>
                  <a:t>河岸的距离分别为</a:t>
                </a:r>
                <a:r>
                  <a:rPr lang="en-US" altLang="zh-CN" sz="3600" b="1">
                    <a:latin typeface="楷体_GB2312" pitchFamily="49" charset="-122"/>
                    <a:ea typeface="楷体_GB2312" pitchFamily="49" charset="-122"/>
                  </a:rPr>
                  <a:t>AC</a:t>
                </a:r>
                <a:r>
                  <a:rPr lang="zh-CN" altLang="en-US" sz="3600" b="1">
                    <a:latin typeface="楷体_GB2312" pitchFamily="49" charset="-122"/>
                    <a:ea typeface="楷体_GB2312" pitchFamily="49" charset="-122"/>
                  </a:rPr>
                  <a:t>、</a:t>
                </a:r>
                <a:r>
                  <a:rPr lang="en-US" altLang="zh-CN" sz="3600" b="1">
                    <a:latin typeface="楷体_GB2312" pitchFamily="49" charset="-122"/>
                    <a:ea typeface="楷体_GB2312" pitchFamily="49" charset="-122"/>
                  </a:rPr>
                  <a:t>BD</a:t>
                </a:r>
                <a:r>
                  <a:rPr lang="zh-CN" altLang="en-US" sz="3600" b="1">
                    <a:latin typeface="楷体_GB2312" pitchFamily="49" charset="-122"/>
                    <a:ea typeface="楷体_GB2312" pitchFamily="49" charset="-122"/>
                  </a:rPr>
                  <a:t>，现要在岸</a:t>
                </a:r>
              </a:p>
              <a:p>
                <a:r>
                  <a:rPr lang="zh-CN" altLang="en-US" sz="3600" b="1">
                    <a:latin typeface="楷体_GB2312" pitchFamily="49" charset="-122"/>
                    <a:ea typeface="楷体_GB2312" pitchFamily="49" charset="-122"/>
                  </a:rPr>
                  <a:t>边</a:t>
                </a:r>
                <a:r>
                  <a:rPr lang="en-US" altLang="zh-CN" sz="3600" b="1">
                    <a:latin typeface="楷体_GB2312" pitchFamily="49" charset="-122"/>
                    <a:ea typeface="楷体_GB2312" pitchFamily="49" charset="-122"/>
                  </a:rPr>
                  <a:t>CD</a:t>
                </a:r>
                <a:r>
                  <a:rPr lang="zh-CN" altLang="en-US" sz="3600" b="1">
                    <a:latin typeface="楷体_GB2312" pitchFamily="49" charset="-122"/>
                    <a:ea typeface="楷体_GB2312" pitchFamily="49" charset="-122"/>
                  </a:rPr>
                  <a:t>上建一水塔给两镇送水，问水塔</a:t>
                </a:r>
              </a:p>
              <a:p>
                <a:r>
                  <a:rPr lang="zh-CN" altLang="en-US" sz="3600" b="1">
                    <a:latin typeface="楷体_GB2312" pitchFamily="49" charset="-122"/>
                    <a:ea typeface="楷体_GB2312" pitchFamily="49" charset="-122"/>
                  </a:rPr>
                  <a:t>建在何处使水管最省？</a:t>
                </a:r>
              </a:p>
            </p:txBody>
          </p:sp>
          <p:sp>
            <p:nvSpPr>
              <p:cNvPr id="9264" name="Text Box 23"/>
              <p:cNvSpPr txBox="1">
                <a:spLocks noChangeArrowheads="1"/>
              </p:cNvSpPr>
              <p:nvPr/>
            </p:nvSpPr>
            <p:spPr bwMode="auto">
              <a:xfrm>
                <a:off x="2245" y="391"/>
                <a:ext cx="1528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4400" b="1" dirty="0">
                    <a:solidFill>
                      <a:srgbClr val="0000FF"/>
                    </a:solidFill>
                    <a:latin typeface="楷体_GB2312" pitchFamily="49" charset="-122"/>
                    <a:ea typeface="楷体_GB2312" pitchFamily="49" charset="-122"/>
                  </a:rPr>
                  <a:t>最佳选择</a:t>
                </a:r>
              </a:p>
            </p:txBody>
          </p:sp>
        </p:grpSp>
        <p:grpSp>
          <p:nvGrpSpPr>
            <p:cNvPr id="4" name="Group 65"/>
            <p:cNvGrpSpPr>
              <a:grpSpLocks/>
            </p:cNvGrpSpPr>
            <p:nvPr/>
          </p:nvGrpSpPr>
          <p:grpSpPr bwMode="auto">
            <a:xfrm>
              <a:off x="1066" y="2115"/>
              <a:ext cx="3448" cy="1678"/>
              <a:chOff x="1066" y="2115"/>
              <a:chExt cx="3448" cy="1678"/>
            </a:xfrm>
          </p:grpSpPr>
          <p:sp>
            <p:nvSpPr>
              <p:cNvPr id="9249" name="Text Box 32"/>
              <p:cNvSpPr txBox="1">
                <a:spLocks noChangeArrowheads="1"/>
              </p:cNvSpPr>
              <p:nvPr/>
            </p:nvSpPr>
            <p:spPr bwMode="auto">
              <a:xfrm>
                <a:off x="1349" y="2341"/>
                <a:ext cx="245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>
                    <a:solidFill>
                      <a:srgbClr val="0000FF"/>
                    </a:solidFill>
                    <a:latin typeface="楷体_GB2312" pitchFamily="49" charset="-122"/>
                    <a:ea typeface="楷体_GB2312" pitchFamily="49" charset="-122"/>
                  </a:rPr>
                  <a:t>A</a:t>
                </a:r>
              </a:p>
            </p:txBody>
          </p:sp>
          <p:sp>
            <p:nvSpPr>
              <p:cNvPr id="9250" name="Text Box 33"/>
              <p:cNvSpPr txBox="1">
                <a:spLocks noChangeArrowheads="1"/>
              </p:cNvSpPr>
              <p:nvPr/>
            </p:nvSpPr>
            <p:spPr bwMode="auto">
              <a:xfrm>
                <a:off x="3605" y="2115"/>
                <a:ext cx="245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>
                    <a:solidFill>
                      <a:srgbClr val="0000FF"/>
                    </a:solidFill>
                    <a:latin typeface="楷体_GB2312" pitchFamily="49" charset="-122"/>
                    <a:ea typeface="楷体_GB2312" pitchFamily="49" charset="-122"/>
                  </a:rPr>
                  <a:t>B</a:t>
                </a:r>
              </a:p>
            </p:txBody>
          </p:sp>
          <p:grpSp>
            <p:nvGrpSpPr>
              <p:cNvPr id="5" name="Group 64"/>
              <p:cNvGrpSpPr>
                <a:grpSpLocks/>
              </p:cNvGrpSpPr>
              <p:nvPr/>
            </p:nvGrpSpPr>
            <p:grpSpPr bwMode="auto">
              <a:xfrm>
                <a:off x="1066" y="2432"/>
                <a:ext cx="3448" cy="1361"/>
                <a:chOff x="1066" y="2432"/>
                <a:chExt cx="3448" cy="1361"/>
              </a:xfrm>
            </p:grpSpPr>
            <p:sp>
              <p:nvSpPr>
                <p:cNvPr id="9254" name="Line 25"/>
                <p:cNvSpPr>
                  <a:spLocks noChangeShapeType="1"/>
                </p:cNvSpPr>
                <p:nvPr/>
              </p:nvSpPr>
              <p:spPr bwMode="auto">
                <a:xfrm>
                  <a:off x="1066" y="3158"/>
                  <a:ext cx="3448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55" name="Line 26"/>
                <p:cNvSpPr>
                  <a:spLocks noChangeShapeType="1"/>
                </p:cNvSpPr>
                <p:nvPr/>
              </p:nvSpPr>
              <p:spPr bwMode="auto">
                <a:xfrm>
                  <a:off x="1066" y="3339"/>
                  <a:ext cx="344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56" name="Line 27"/>
                <p:cNvSpPr>
                  <a:spLocks noChangeShapeType="1"/>
                </p:cNvSpPr>
                <p:nvPr/>
              </p:nvSpPr>
              <p:spPr bwMode="auto">
                <a:xfrm>
                  <a:off x="1066" y="3475"/>
                  <a:ext cx="344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57" name="Line 28"/>
                <p:cNvSpPr>
                  <a:spLocks noChangeShapeType="1"/>
                </p:cNvSpPr>
                <p:nvPr/>
              </p:nvSpPr>
              <p:spPr bwMode="auto">
                <a:xfrm>
                  <a:off x="1066" y="3612"/>
                  <a:ext cx="344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58" name="Line 29"/>
                <p:cNvSpPr>
                  <a:spLocks noChangeShapeType="1"/>
                </p:cNvSpPr>
                <p:nvPr/>
              </p:nvSpPr>
              <p:spPr bwMode="auto">
                <a:xfrm>
                  <a:off x="1066" y="3793"/>
                  <a:ext cx="344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59" name="Oval 30"/>
                <p:cNvSpPr>
                  <a:spLocks noChangeArrowheads="1"/>
                </p:cNvSpPr>
                <p:nvPr/>
              </p:nvSpPr>
              <p:spPr bwMode="auto">
                <a:xfrm>
                  <a:off x="1565" y="2659"/>
                  <a:ext cx="90" cy="91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b="1">
                    <a:latin typeface="楷体_GB2312" pitchFamily="49" charset="-122"/>
                    <a:ea typeface="楷体_GB2312" pitchFamily="49" charset="-122"/>
                  </a:endParaRPr>
                </a:p>
              </p:txBody>
            </p:sp>
            <p:sp>
              <p:nvSpPr>
                <p:cNvPr id="9260" name="Oval 31"/>
                <p:cNvSpPr>
                  <a:spLocks noChangeArrowheads="1"/>
                </p:cNvSpPr>
                <p:nvPr/>
              </p:nvSpPr>
              <p:spPr bwMode="auto">
                <a:xfrm>
                  <a:off x="3562" y="2432"/>
                  <a:ext cx="90" cy="91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b="1">
                    <a:latin typeface="楷体_GB2312" pitchFamily="49" charset="-122"/>
                    <a:ea typeface="楷体_GB2312" pitchFamily="49" charset="-122"/>
                  </a:endParaRPr>
                </a:p>
              </p:txBody>
            </p:sp>
            <p:sp>
              <p:nvSpPr>
                <p:cNvPr id="9261" name="Oval 34"/>
                <p:cNvSpPr>
                  <a:spLocks noChangeArrowheads="1"/>
                </p:cNvSpPr>
                <p:nvPr/>
              </p:nvSpPr>
              <p:spPr bwMode="auto">
                <a:xfrm>
                  <a:off x="1565" y="3112"/>
                  <a:ext cx="90" cy="91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b="1">
                    <a:latin typeface="楷体_GB2312" pitchFamily="49" charset="-122"/>
                    <a:ea typeface="楷体_GB2312" pitchFamily="49" charset="-122"/>
                  </a:endParaRPr>
                </a:p>
              </p:txBody>
            </p:sp>
            <p:sp>
              <p:nvSpPr>
                <p:cNvPr id="9262" name="Oval 35"/>
                <p:cNvSpPr>
                  <a:spLocks noChangeArrowheads="1"/>
                </p:cNvSpPr>
                <p:nvPr/>
              </p:nvSpPr>
              <p:spPr bwMode="auto">
                <a:xfrm>
                  <a:off x="3562" y="3112"/>
                  <a:ext cx="90" cy="91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b="1">
                    <a:latin typeface="楷体_GB2312" pitchFamily="49" charset="-122"/>
                    <a:ea typeface="楷体_GB2312" pitchFamily="49" charset="-122"/>
                  </a:endParaRPr>
                </a:p>
              </p:txBody>
            </p:sp>
          </p:grpSp>
          <p:sp>
            <p:nvSpPr>
              <p:cNvPr id="9252" name="Text Box 46"/>
              <p:cNvSpPr txBox="1">
                <a:spLocks noChangeArrowheads="1"/>
              </p:cNvSpPr>
              <p:nvPr/>
            </p:nvSpPr>
            <p:spPr bwMode="auto">
              <a:xfrm>
                <a:off x="1349" y="3071"/>
                <a:ext cx="245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>
                    <a:solidFill>
                      <a:srgbClr val="0000FF"/>
                    </a:solidFill>
                    <a:latin typeface="楷体_GB2312" pitchFamily="49" charset="-122"/>
                    <a:ea typeface="楷体_GB2312" pitchFamily="49" charset="-122"/>
                  </a:rPr>
                  <a:t>C</a:t>
                </a:r>
              </a:p>
            </p:txBody>
          </p:sp>
          <p:sp>
            <p:nvSpPr>
              <p:cNvPr id="9253" name="Text Box 47"/>
              <p:cNvSpPr txBox="1">
                <a:spLocks noChangeArrowheads="1"/>
              </p:cNvSpPr>
              <p:nvPr/>
            </p:nvSpPr>
            <p:spPr bwMode="auto">
              <a:xfrm>
                <a:off x="3605" y="3067"/>
                <a:ext cx="245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>
                    <a:solidFill>
                      <a:srgbClr val="0000FF"/>
                    </a:solidFill>
                    <a:latin typeface="楷体_GB2312" pitchFamily="49" charset="-122"/>
                    <a:ea typeface="楷体_GB2312" pitchFamily="49" charset="-122"/>
                  </a:rPr>
                  <a:t>D</a:t>
                </a:r>
              </a:p>
            </p:txBody>
          </p:sp>
        </p:grpSp>
      </p:grpSp>
      <p:sp>
        <p:nvSpPr>
          <p:cNvPr id="35" name="Text Box 48"/>
          <p:cNvSpPr txBox="1">
            <a:spLocks noChangeArrowheads="1"/>
          </p:cNvSpPr>
          <p:nvPr/>
        </p:nvSpPr>
        <p:spPr bwMode="auto">
          <a:xfrm>
            <a:off x="2085975" y="57404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A1</a:t>
            </a:r>
          </a:p>
        </p:txBody>
      </p:sp>
      <p:sp>
        <p:nvSpPr>
          <p:cNvPr id="36" name="Text Box 49"/>
          <p:cNvSpPr txBox="1">
            <a:spLocks noChangeArrowheads="1"/>
          </p:cNvSpPr>
          <p:nvPr/>
        </p:nvSpPr>
        <p:spPr bwMode="auto">
          <a:xfrm>
            <a:off x="5940425" y="5956300"/>
            <a:ext cx="720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B1</a:t>
            </a:r>
          </a:p>
        </p:txBody>
      </p:sp>
      <p:sp>
        <p:nvSpPr>
          <p:cNvPr id="37" name="Oval 50"/>
          <p:cNvSpPr>
            <a:spLocks noChangeArrowheads="1"/>
          </p:cNvSpPr>
          <p:nvPr/>
        </p:nvSpPr>
        <p:spPr bwMode="auto">
          <a:xfrm>
            <a:off x="3852863" y="4941888"/>
            <a:ext cx="142875" cy="144462"/>
          </a:xfrm>
          <a:prstGeom prst="ellipse">
            <a:avLst/>
          </a:prstGeom>
          <a:solidFill>
            <a:srgbClr val="FF00FF"/>
          </a:solidFill>
          <a:ln w="9525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8" name="Oval 52"/>
          <p:cNvSpPr>
            <a:spLocks noChangeArrowheads="1"/>
          </p:cNvSpPr>
          <p:nvPr/>
        </p:nvSpPr>
        <p:spPr bwMode="auto">
          <a:xfrm>
            <a:off x="3132138" y="4941888"/>
            <a:ext cx="142875" cy="144462"/>
          </a:xfrm>
          <a:prstGeom prst="ellipse">
            <a:avLst/>
          </a:prstGeom>
          <a:solidFill>
            <a:srgbClr val="FF00FF"/>
          </a:solidFill>
          <a:ln w="9525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9" name="Oval 53"/>
          <p:cNvSpPr>
            <a:spLocks noChangeArrowheads="1"/>
          </p:cNvSpPr>
          <p:nvPr/>
        </p:nvSpPr>
        <p:spPr bwMode="auto">
          <a:xfrm>
            <a:off x="4860925" y="4941888"/>
            <a:ext cx="142875" cy="144462"/>
          </a:xfrm>
          <a:prstGeom prst="ellipse">
            <a:avLst/>
          </a:prstGeom>
          <a:solidFill>
            <a:srgbClr val="FF00FF"/>
          </a:solidFill>
          <a:ln w="9525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0" name="Line 54"/>
          <p:cNvSpPr>
            <a:spLocks noChangeShapeType="1"/>
          </p:cNvSpPr>
          <p:nvPr/>
        </p:nvSpPr>
        <p:spPr bwMode="auto">
          <a:xfrm>
            <a:off x="2555875" y="4292600"/>
            <a:ext cx="647700" cy="7207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" name="Line 55"/>
          <p:cNvSpPr>
            <a:spLocks noChangeShapeType="1"/>
          </p:cNvSpPr>
          <p:nvPr/>
        </p:nvSpPr>
        <p:spPr bwMode="auto">
          <a:xfrm flipH="1">
            <a:off x="2555875" y="5013325"/>
            <a:ext cx="647700" cy="720725"/>
          </a:xfrm>
          <a:prstGeom prst="lin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2" name="Line 56"/>
          <p:cNvSpPr>
            <a:spLocks noChangeShapeType="1"/>
          </p:cNvSpPr>
          <p:nvPr/>
        </p:nvSpPr>
        <p:spPr bwMode="auto">
          <a:xfrm flipV="1">
            <a:off x="3203575" y="3933825"/>
            <a:ext cx="2736850" cy="10795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" name="Line 57"/>
          <p:cNvSpPr>
            <a:spLocks noChangeShapeType="1"/>
          </p:cNvSpPr>
          <p:nvPr/>
        </p:nvSpPr>
        <p:spPr bwMode="auto">
          <a:xfrm>
            <a:off x="2555875" y="4292600"/>
            <a:ext cx="2376488" cy="7207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" name="Line 58"/>
          <p:cNvSpPr>
            <a:spLocks noChangeShapeType="1"/>
          </p:cNvSpPr>
          <p:nvPr/>
        </p:nvSpPr>
        <p:spPr bwMode="auto">
          <a:xfrm flipV="1">
            <a:off x="2555875" y="5013325"/>
            <a:ext cx="2376488" cy="720725"/>
          </a:xfrm>
          <a:prstGeom prst="lin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" name="Line 59"/>
          <p:cNvSpPr>
            <a:spLocks noChangeShapeType="1"/>
          </p:cNvSpPr>
          <p:nvPr/>
        </p:nvSpPr>
        <p:spPr bwMode="auto">
          <a:xfrm flipV="1">
            <a:off x="4932363" y="3933825"/>
            <a:ext cx="1008062" cy="10795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" name="Text Box 60"/>
          <p:cNvSpPr txBox="1">
            <a:spLocks noChangeArrowheads="1"/>
          </p:cNvSpPr>
          <p:nvPr/>
        </p:nvSpPr>
        <p:spPr bwMode="auto">
          <a:xfrm>
            <a:off x="3059113" y="4371975"/>
            <a:ext cx="4143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F</a:t>
            </a:r>
          </a:p>
        </p:txBody>
      </p:sp>
      <p:sp>
        <p:nvSpPr>
          <p:cNvPr id="47" name="Text Box 61"/>
          <p:cNvSpPr txBox="1">
            <a:spLocks noChangeArrowheads="1"/>
          </p:cNvSpPr>
          <p:nvPr/>
        </p:nvSpPr>
        <p:spPr bwMode="auto">
          <a:xfrm>
            <a:off x="4716463" y="4365625"/>
            <a:ext cx="4143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G</a:t>
            </a:r>
          </a:p>
        </p:txBody>
      </p:sp>
      <p:sp>
        <p:nvSpPr>
          <p:cNvPr id="48" name="Text Box 62"/>
          <p:cNvSpPr txBox="1">
            <a:spLocks noChangeArrowheads="1"/>
          </p:cNvSpPr>
          <p:nvPr/>
        </p:nvSpPr>
        <p:spPr bwMode="auto">
          <a:xfrm>
            <a:off x="3708400" y="4365625"/>
            <a:ext cx="4143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E</a:t>
            </a:r>
          </a:p>
        </p:txBody>
      </p:sp>
      <p:sp>
        <p:nvSpPr>
          <p:cNvPr id="49" name="Oval 43"/>
          <p:cNvSpPr>
            <a:spLocks noChangeArrowheads="1"/>
          </p:cNvSpPr>
          <p:nvPr/>
        </p:nvSpPr>
        <p:spPr bwMode="auto">
          <a:xfrm>
            <a:off x="5868988" y="6021388"/>
            <a:ext cx="142875" cy="1444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0" name="Line 67"/>
          <p:cNvSpPr>
            <a:spLocks noChangeShapeType="1"/>
          </p:cNvSpPr>
          <p:nvPr/>
        </p:nvSpPr>
        <p:spPr bwMode="auto">
          <a:xfrm>
            <a:off x="2555875" y="4292600"/>
            <a:ext cx="1368425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" name="Text Box 51"/>
          <p:cNvSpPr txBox="1">
            <a:spLocks noChangeArrowheads="1"/>
          </p:cNvSpPr>
          <p:nvPr/>
        </p:nvSpPr>
        <p:spPr bwMode="auto">
          <a:xfrm>
            <a:off x="3708400" y="4365625"/>
            <a:ext cx="4143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FF"/>
                </a:solidFill>
                <a:latin typeface="楷体_GB2312" pitchFamily="49" charset="-122"/>
                <a:ea typeface="楷体_GB2312" pitchFamily="49" charset="-122"/>
              </a:rPr>
              <a:t>E</a:t>
            </a:r>
          </a:p>
        </p:txBody>
      </p:sp>
      <p:grpSp>
        <p:nvGrpSpPr>
          <p:cNvPr id="6" name="Group 70"/>
          <p:cNvGrpSpPr>
            <a:grpSpLocks/>
          </p:cNvGrpSpPr>
          <p:nvPr/>
        </p:nvGrpSpPr>
        <p:grpSpPr bwMode="auto">
          <a:xfrm>
            <a:off x="779463" y="2492375"/>
            <a:ext cx="7537450" cy="1485900"/>
            <a:chOff x="703" y="1529"/>
            <a:chExt cx="4748" cy="936"/>
          </a:xfrm>
        </p:grpSpPr>
        <p:sp>
          <p:nvSpPr>
            <p:cNvPr id="9245" name="Text Box 68"/>
            <p:cNvSpPr txBox="1">
              <a:spLocks noChangeArrowheads="1"/>
            </p:cNvSpPr>
            <p:nvPr/>
          </p:nvSpPr>
          <p:spPr bwMode="auto">
            <a:xfrm>
              <a:off x="703" y="1888"/>
              <a:ext cx="3006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建在何处使水管最省？</a:t>
              </a:r>
            </a:p>
            <a:p>
              <a:endParaRPr lang="en-US" altLang="zh-CN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9246" name="Text Box 69"/>
            <p:cNvSpPr txBox="1">
              <a:spLocks noChangeArrowheads="1"/>
            </p:cNvSpPr>
            <p:nvPr/>
          </p:nvSpPr>
          <p:spPr bwMode="auto">
            <a:xfrm>
              <a:off x="4468" y="1529"/>
              <a:ext cx="983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问水塔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35" grpId="0"/>
      <p:bldP spid="36" grpId="0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/>
      <p:bldP spid="47" grpId="0"/>
      <p:bldP spid="48" grpId="0"/>
      <p:bldP spid="49" grpId="0" animBg="1"/>
      <p:bldP spid="50" grpId="0" animBg="1"/>
      <p:bldP spid="5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14313" y="1428750"/>
            <a:ext cx="3571875" cy="1143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zh-CN" altLang="en-US" sz="5400" b="1" kern="0" dirty="0">
                <a:solidFill>
                  <a:schemeClr val="tx2"/>
                </a:solidFill>
                <a:latin typeface="华文楷体" pitchFamily="2" charset="-122"/>
                <a:ea typeface="华文楷体" pitchFamily="2" charset="-122"/>
                <a:cs typeface="+mj-cs"/>
              </a:rPr>
              <a:t>知识</a:t>
            </a:r>
            <a:r>
              <a:rPr lang="zh-CN" altLang="en-US" sz="5400" b="1" kern="0" dirty="0" smtClean="0">
                <a:solidFill>
                  <a:schemeClr val="tx2"/>
                </a:solidFill>
                <a:latin typeface="华文楷体" pitchFamily="2" charset="-122"/>
                <a:ea typeface="华文楷体" pitchFamily="2" charset="-122"/>
                <a:cs typeface="+mj-cs"/>
              </a:rPr>
              <a:t>点四：</a:t>
            </a:r>
            <a:endParaRPr lang="zh-CN" altLang="en-US" sz="5400" b="1" kern="0" dirty="0">
              <a:solidFill>
                <a:schemeClr val="tx2"/>
              </a:solidFill>
              <a:latin typeface="华文楷体" pitchFamily="2" charset="-122"/>
              <a:ea typeface="华文楷体" pitchFamily="2" charset="-122"/>
              <a:cs typeface="+mj-cs"/>
            </a:endParaRPr>
          </a:p>
        </p:txBody>
      </p:sp>
      <p:sp>
        <p:nvSpPr>
          <p:cNvPr id="13315" name="矩形 4"/>
          <p:cNvSpPr>
            <a:spLocks noChangeArrowheads="1"/>
          </p:cNvSpPr>
          <p:nvPr/>
        </p:nvSpPr>
        <p:spPr bwMode="auto">
          <a:xfrm>
            <a:off x="2622550" y="2859088"/>
            <a:ext cx="29543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54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观察物体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571500" y="1285875"/>
            <a:ext cx="76438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/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从上、下、左、右、前、后六个方向观察物体，看到的形状大多数情况下是不一样的。</a:t>
            </a: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571500" y="3065463"/>
            <a:ext cx="764381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/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在同一水平直线上的不同点观察同一物体的大小是不一样的，近大远小。</a:t>
            </a:r>
          </a:p>
        </p:txBody>
      </p:sp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571500" y="4351338"/>
            <a:ext cx="764381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/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3.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在同一竖直直线上的不同位置观察物体，所看到的范围也不一样。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7891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6  </a:t>
            </a:r>
            <a:r>
              <a:rPr kumimoji="1" lang="zh-CN" altLang="en-US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图形和认识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483768" y="1844824"/>
            <a:ext cx="44640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403225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0" dirty="0" smtClean="0">
                <a:latin typeface="华文新魏" pitchFamily="2" charset="-122"/>
                <a:ea typeface="华文新魏" pitchFamily="2" charset="-122"/>
                <a:cs typeface="MingLiU-ExtB"/>
              </a:rPr>
              <a:t>6.6   </a:t>
            </a:r>
            <a:r>
              <a:rPr lang="zh-CN" altLang="zh-CN" sz="2800" dirty="0" smtClean="0"/>
              <a:t>图形的认识</a:t>
            </a:r>
          </a:p>
          <a:p>
            <a:pPr>
              <a:defRPr/>
            </a:pP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179388" y="1318692"/>
            <a:ext cx="8964612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）垂直的意义：</a:t>
            </a:r>
          </a:p>
          <a:p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两条直线相交成直角时叫做互相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垂直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。其中一条直线叫做另一条直线的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垂线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，这两条直线的交点叫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垂足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。</a:t>
            </a:r>
          </a:p>
          <a:p>
            <a:r>
              <a:rPr lang="zh-CN" altLang="en-US" sz="32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由一点到一条直线所引的所有线段中，垂线最短。</a:t>
            </a:r>
          </a:p>
        </p:txBody>
      </p:sp>
      <p:sp>
        <p:nvSpPr>
          <p:cNvPr id="26627" name="Text Box 6"/>
          <p:cNvSpPr txBox="1">
            <a:spLocks noChangeArrowheads="1"/>
          </p:cNvSpPr>
          <p:nvPr/>
        </p:nvSpPr>
        <p:spPr bwMode="auto">
          <a:xfrm>
            <a:off x="250825" y="567085"/>
            <a:ext cx="7489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知识</a:t>
            </a:r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</a:rPr>
              <a:t>点</a:t>
            </a:r>
            <a:r>
              <a:rPr lang="zh-CN" altLang="en-US" sz="4000" dirty="0" smtClean="0">
                <a:latin typeface="楷体_GB2312" pitchFamily="49" charset="-122"/>
                <a:ea typeface="楷体_GB2312" pitchFamily="49" charset="-122"/>
              </a:rPr>
              <a:t>一</a:t>
            </a:r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</a:rPr>
              <a:t>：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垂直与平行</a:t>
            </a: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0" y="4293096"/>
            <a:ext cx="9144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）平行的意义：</a:t>
            </a:r>
          </a:p>
          <a:p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同一平面内不相交的两条直线叫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平行线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。其中一条直线叫做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另一条直线的平行线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。</a:t>
            </a:r>
          </a:p>
          <a:p>
            <a:r>
              <a:rPr lang="zh-CN" altLang="en-US" sz="32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两条平行线之间的距离处处相等。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/>
      <p:bldP spid="409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658341"/>
            <a:ext cx="9144000" cy="4714875"/>
          </a:xfrm>
        </p:spPr>
        <p:txBody>
          <a:bodyPr/>
          <a:lstStyle/>
          <a:p>
            <a:endParaRPr lang="zh-CN" altLang="en-US" sz="4000" b="1" dirty="0" smtClean="0"/>
          </a:p>
          <a:p>
            <a:r>
              <a:rPr lang="zh-CN" altLang="en-US" sz="3600" b="1" dirty="0" smtClean="0">
                <a:ea typeface="楷体_GB2312" pitchFamily="49" charset="-122"/>
              </a:rPr>
              <a:t>同一平面内两条直线有几种位置关系？</a:t>
            </a:r>
          </a:p>
          <a:p>
            <a:endParaRPr lang="zh-CN" altLang="en-US" sz="1200" b="1" dirty="0" smtClean="0"/>
          </a:p>
          <a:p>
            <a:r>
              <a:rPr lang="zh-CN" altLang="en-US" sz="4000" b="1" dirty="0" smtClean="0"/>
              <a:t>      </a:t>
            </a:r>
            <a:r>
              <a:rPr lang="zh-CN" altLang="en-US" sz="4000" b="1" dirty="0" smtClean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相交 、  平行 （重合）</a:t>
            </a:r>
          </a:p>
          <a:p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</a:rPr>
              <a:t>           互相垂直</a:t>
            </a:r>
          </a:p>
          <a:p>
            <a:pPr>
              <a:buFontTx/>
              <a:buNone/>
            </a:pPr>
            <a:r>
              <a:rPr lang="zh-CN" altLang="en-US" sz="4000" b="1" dirty="0" smtClean="0"/>
              <a:t>                </a:t>
            </a:r>
          </a:p>
          <a:p>
            <a:r>
              <a:rPr lang="zh-CN" altLang="en-US" sz="4000" b="1" dirty="0" smtClean="0"/>
              <a:t>                    </a:t>
            </a:r>
            <a:r>
              <a:rPr lang="zh-CN" altLang="en-US" sz="4000" b="1" dirty="0" smtClean="0"/>
              <a:t>    </a:t>
            </a:r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</a:rPr>
              <a:t>一般</a:t>
            </a:r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</a:rPr>
              <a:t>相交 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（不垂直）</a:t>
            </a:r>
          </a:p>
        </p:txBody>
      </p:sp>
      <p:sp>
        <p:nvSpPr>
          <p:cNvPr id="39939" name="AutoShape 3"/>
          <p:cNvSpPr>
            <a:spLocks noChangeArrowheads="1"/>
          </p:cNvSpPr>
          <p:nvPr/>
        </p:nvSpPr>
        <p:spPr bwMode="auto">
          <a:xfrm>
            <a:off x="1692275" y="3358182"/>
            <a:ext cx="144463" cy="1150938"/>
          </a:xfrm>
          <a:prstGeom prst="downArrow">
            <a:avLst>
              <a:gd name="adj1" fmla="val 50000"/>
              <a:gd name="adj2" fmla="val 19917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1763713" y="4652690"/>
            <a:ext cx="936625" cy="144462"/>
          </a:xfrm>
          <a:prstGeom prst="rightArrow">
            <a:avLst>
              <a:gd name="adj1" fmla="val 50000"/>
              <a:gd name="adj2" fmla="val 16208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1" name="AutoShape 5"/>
          <p:cNvSpPr>
            <a:spLocks/>
          </p:cNvSpPr>
          <p:nvPr/>
        </p:nvSpPr>
        <p:spPr bwMode="auto">
          <a:xfrm>
            <a:off x="2843213" y="3429297"/>
            <a:ext cx="287337" cy="1439863"/>
          </a:xfrm>
          <a:prstGeom prst="leftBrace">
            <a:avLst>
              <a:gd name="adj1" fmla="val 41759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9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9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9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9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animBg="1"/>
      <p:bldP spid="39940" grpId="0" animBg="1"/>
      <p:bldP spid="399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oup 4"/>
          <p:cNvGraphicFramePr>
            <a:graphicFrameLocks noGrp="1"/>
          </p:cNvGraphicFramePr>
          <p:nvPr/>
        </p:nvGraphicFramePr>
        <p:xfrm>
          <a:off x="714375" y="1714500"/>
          <a:ext cx="7921625" cy="2811336"/>
        </p:xfrm>
        <a:graphic>
          <a:graphicData uri="http://schemas.openxmlformats.org/drawingml/2006/table">
            <a:tbl>
              <a:tblPr/>
              <a:tblGrid>
                <a:gridCol w="2036762"/>
                <a:gridCol w="2214563"/>
                <a:gridCol w="3670300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位置关系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交点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图例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平行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相交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互相垂直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  <a:r>
                        <a:rPr kumimoji="1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个交点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  <a:r>
                        <a:rPr kumimoji="1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个垂足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651000" y="2571750"/>
            <a:ext cx="6699250" cy="1500188"/>
            <a:chOff x="2394" y="7519"/>
            <a:chExt cx="4860" cy="1172"/>
          </a:xfrm>
        </p:grpSpPr>
        <p:sp>
          <p:nvSpPr>
            <p:cNvPr id="28693" name="Line 23"/>
            <p:cNvSpPr>
              <a:spLocks noChangeShapeType="1"/>
            </p:cNvSpPr>
            <p:nvPr/>
          </p:nvSpPr>
          <p:spPr bwMode="auto">
            <a:xfrm>
              <a:off x="2394" y="8225"/>
              <a:ext cx="360" cy="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4" name="Line 24"/>
            <p:cNvSpPr>
              <a:spLocks noChangeShapeType="1"/>
            </p:cNvSpPr>
            <p:nvPr/>
          </p:nvSpPr>
          <p:spPr bwMode="auto">
            <a:xfrm>
              <a:off x="4379" y="8195"/>
              <a:ext cx="360" cy="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5" name="Line 25"/>
            <p:cNvSpPr>
              <a:spLocks noChangeShapeType="1"/>
            </p:cNvSpPr>
            <p:nvPr/>
          </p:nvSpPr>
          <p:spPr bwMode="auto">
            <a:xfrm>
              <a:off x="5994" y="8394"/>
              <a:ext cx="360" cy="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" name="Group 26"/>
            <p:cNvGrpSpPr>
              <a:grpSpLocks/>
            </p:cNvGrpSpPr>
            <p:nvPr/>
          </p:nvGrpSpPr>
          <p:grpSpPr bwMode="auto">
            <a:xfrm>
              <a:off x="5601" y="7519"/>
              <a:ext cx="1080" cy="240"/>
              <a:chOff x="5901" y="8391"/>
              <a:chExt cx="1080" cy="240"/>
            </a:xfrm>
          </p:grpSpPr>
          <p:sp>
            <p:nvSpPr>
              <p:cNvPr id="28705" name="Line 27"/>
              <p:cNvSpPr>
                <a:spLocks noChangeShapeType="1"/>
              </p:cNvSpPr>
              <p:nvPr/>
            </p:nvSpPr>
            <p:spPr bwMode="auto">
              <a:xfrm>
                <a:off x="5901" y="8391"/>
                <a:ext cx="1080" cy="0"/>
              </a:xfrm>
              <a:prstGeom prst="line">
                <a:avLst/>
              </a:pr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06" name="Line 28"/>
              <p:cNvSpPr>
                <a:spLocks noChangeShapeType="1"/>
              </p:cNvSpPr>
              <p:nvPr/>
            </p:nvSpPr>
            <p:spPr bwMode="auto">
              <a:xfrm>
                <a:off x="5901" y="8631"/>
                <a:ext cx="1080" cy="0"/>
              </a:xfrm>
              <a:prstGeom prst="line">
                <a:avLst/>
              </a:pr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" name="Group 29"/>
            <p:cNvGrpSpPr>
              <a:grpSpLocks/>
            </p:cNvGrpSpPr>
            <p:nvPr/>
          </p:nvGrpSpPr>
          <p:grpSpPr bwMode="auto">
            <a:xfrm>
              <a:off x="5166" y="8000"/>
              <a:ext cx="635" cy="691"/>
              <a:chOff x="6354" y="11274"/>
              <a:chExt cx="1260" cy="1260"/>
            </a:xfrm>
          </p:grpSpPr>
          <p:sp>
            <p:nvSpPr>
              <p:cNvPr id="28703" name="Line 30"/>
              <p:cNvSpPr>
                <a:spLocks noChangeShapeType="1"/>
              </p:cNvSpPr>
              <p:nvPr/>
            </p:nvSpPr>
            <p:spPr bwMode="auto">
              <a:xfrm>
                <a:off x="6354" y="11601"/>
                <a:ext cx="1260" cy="609"/>
              </a:xfrm>
              <a:prstGeom prst="line">
                <a:avLst/>
              </a:pr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04" name="Line 31"/>
              <p:cNvSpPr>
                <a:spLocks noChangeShapeType="1"/>
              </p:cNvSpPr>
              <p:nvPr/>
            </p:nvSpPr>
            <p:spPr bwMode="auto">
              <a:xfrm rot="-3395815">
                <a:off x="6396" y="11592"/>
                <a:ext cx="1260" cy="624"/>
              </a:xfrm>
              <a:prstGeom prst="line">
                <a:avLst/>
              </a:pr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" name="Group 32"/>
            <p:cNvGrpSpPr>
              <a:grpSpLocks/>
            </p:cNvGrpSpPr>
            <p:nvPr/>
          </p:nvGrpSpPr>
          <p:grpSpPr bwMode="auto">
            <a:xfrm>
              <a:off x="6534" y="8023"/>
              <a:ext cx="720" cy="624"/>
              <a:chOff x="5634" y="12366"/>
              <a:chExt cx="720" cy="624"/>
            </a:xfrm>
          </p:grpSpPr>
          <p:grpSp>
            <p:nvGrpSpPr>
              <p:cNvPr id="6" name="Group 33"/>
              <p:cNvGrpSpPr>
                <a:grpSpLocks/>
              </p:cNvGrpSpPr>
              <p:nvPr/>
            </p:nvGrpSpPr>
            <p:grpSpPr bwMode="auto">
              <a:xfrm>
                <a:off x="5634" y="12366"/>
                <a:ext cx="720" cy="624"/>
                <a:chOff x="5634" y="12366"/>
                <a:chExt cx="720" cy="624"/>
              </a:xfrm>
            </p:grpSpPr>
            <p:sp>
              <p:nvSpPr>
                <p:cNvPr id="28701" name="Line 34"/>
                <p:cNvSpPr>
                  <a:spLocks noChangeShapeType="1"/>
                </p:cNvSpPr>
                <p:nvPr/>
              </p:nvSpPr>
              <p:spPr bwMode="auto">
                <a:xfrm>
                  <a:off x="5634" y="12522"/>
                  <a:ext cx="720" cy="468"/>
                </a:xfrm>
                <a:prstGeom prst="line">
                  <a:avLst/>
                </a:prstGeom>
                <a:noFill/>
                <a:ln w="28575">
                  <a:solidFill>
                    <a:srgbClr val="3333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702" name="Line 35"/>
                <p:cNvSpPr>
                  <a:spLocks noChangeShapeType="1"/>
                </p:cNvSpPr>
                <p:nvPr/>
              </p:nvSpPr>
              <p:spPr bwMode="auto">
                <a:xfrm rot="21381481" flipH="1">
                  <a:off x="5814" y="12366"/>
                  <a:ext cx="540" cy="624"/>
                </a:xfrm>
                <a:prstGeom prst="line">
                  <a:avLst/>
                </a:prstGeom>
                <a:noFill/>
                <a:ln w="28575">
                  <a:solidFill>
                    <a:srgbClr val="3333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8700" name="Rectangle 36"/>
              <p:cNvSpPr>
                <a:spLocks noChangeArrowheads="1"/>
              </p:cNvSpPr>
              <p:nvPr/>
            </p:nvSpPr>
            <p:spPr bwMode="auto">
              <a:xfrm rot="2187135">
                <a:off x="6054" y="12678"/>
                <a:ext cx="180" cy="156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3333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schemeClr val="tx2"/>
                  </a:solidFill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450" y="693563"/>
            <a:ext cx="8686800" cy="6119813"/>
          </a:xfrm>
        </p:spPr>
        <p:txBody>
          <a:bodyPr/>
          <a:lstStyle/>
          <a:p>
            <a:r>
              <a:rPr lang="zh-CN" altLang="en-US" sz="3600" b="1" dirty="0" smtClean="0">
                <a:latin typeface="楷体_GB2312" pitchFamily="49" charset="-122"/>
                <a:ea typeface="楷体_GB2312" pitchFamily="49" charset="-122"/>
              </a:rPr>
              <a:t>平行线间的距离有什么特点？</a:t>
            </a:r>
          </a:p>
          <a:p>
            <a:pPr>
              <a:buFontTx/>
              <a:buNone/>
            </a:pPr>
            <a:r>
              <a:rPr lang="zh-CN" altLang="en-US" sz="3600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（平行线间的距离处处相等）</a:t>
            </a:r>
            <a:endParaRPr lang="zh-CN" altLang="en-US" sz="1800" b="1" dirty="0" smtClean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 dirty="0" smtClean="0">
                <a:latin typeface="楷体_GB2312" pitchFamily="49" charset="-122"/>
                <a:ea typeface="楷体_GB2312" pitchFamily="49" charset="-122"/>
              </a:rPr>
              <a:t>做一做（过直线外一点做已知直线的垂线和平行线）</a:t>
            </a:r>
          </a:p>
          <a:p>
            <a:pPr>
              <a:buFontTx/>
              <a:buNone/>
            </a:pPr>
            <a:r>
              <a:rPr lang="en-US" altLang="zh-CN" sz="3100" b="1" dirty="0" smtClean="0">
                <a:latin typeface="楷体_GB2312" pitchFamily="49" charset="-122"/>
                <a:ea typeface="楷体_GB2312" pitchFamily="49" charset="-122"/>
              </a:rPr>
              <a:t>                M</a:t>
            </a:r>
          </a:p>
          <a:p>
            <a:pPr>
              <a:buFontTx/>
              <a:buNone/>
            </a:pPr>
            <a:r>
              <a:rPr lang="zh-CN" altLang="en-US" sz="3600" b="1" dirty="0" smtClean="0">
                <a:latin typeface="楷体_GB2312" pitchFamily="49" charset="-122"/>
                <a:ea typeface="楷体_GB2312" pitchFamily="49" charset="-122"/>
              </a:rPr>
              <a:t>                             </a:t>
            </a:r>
          </a:p>
          <a:p>
            <a:pPr>
              <a:buFontTx/>
              <a:buNone/>
            </a:pPr>
            <a:r>
              <a:rPr lang="zh-CN" altLang="en-US" sz="3600" b="1" dirty="0" smtClean="0">
                <a:latin typeface="楷体_GB2312" pitchFamily="49" charset="-122"/>
                <a:ea typeface="楷体_GB2312" pitchFamily="49" charset="-122"/>
              </a:rPr>
              <a:t>            </a:t>
            </a:r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</a:rPr>
              <a:t>点到直线的垂线段的         </a:t>
            </a:r>
            <a:endParaRPr lang="en-US" altLang="zh-CN" sz="4000" b="1" dirty="0" smtClean="0">
              <a:latin typeface="楷体_GB2312" pitchFamily="49" charset="-122"/>
              <a:ea typeface="楷体_GB2312" pitchFamily="49" charset="-122"/>
            </a:endParaRPr>
          </a:p>
          <a:p>
            <a:pPr>
              <a:buFontTx/>
              <a:buNone/>
            </a:pPr>
            <a:r>
              <a:rPr lang="en-US" altLang="zh-CN" sz="4000" b="1" dirty="0" smtClean="0">
                <a:latin typeface="楷体_GB2312" pitchFamily="49" charset="-122"/>
                <a:ea typeface="楷体_GB2312" pitchFamily="49" charset="-122"/>
              </a:rPr>
              <a:t>         </a:t>
            </a:r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</a:rPr>
              <a:t>长度叫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点到直线的距离</a:t>
            </a:r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3600" b="1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1043608" y="3429744"/>
            <a:ext cx="1828800" cy="12954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8" name="Oval 6"/>
          <p:cNvSpPr>
            <a:spLocks noChangeArrowheads="1"/>
          </p:cNvSpPr>
          <p:nvPr/>
        </p:nvSpPr>
        <p:spPr bwMode="auto">
          <a:xfrm flipH="1" flipV="1">
            <a:off x="3250233" y="3858369"/>
            <a:ext cx="150813" cy="15081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  <p:bldP spid="2867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539552" y="722784"/>
            <a:ext cx="52197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知识点二：四边形</a:t>
            </a: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179388" y="1557338"/>
            <a:ext cx="48926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、四边形的概念：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571500" y="2143125"/>
            <a:ext cx="82153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由四条线段首尾顺次相接围成的图形叫作四边形。</a:t>
            </a:r>
          </a:p>
        </p:txBody>
      </p:sp>
      <p:pic>
        <p:nvPicPr>
          <p:cNvPr id="7" name="Picture 8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" y="3717032"/>
            <a:ext cx="203835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2214563" y="2996952"/>
            <a:ext cx="6121400" cy="3241675"/>
            <a:chOff x="1428" y="1479"/>
            <a:chExt cx="3856" cy="2042"/>
          </a:xfrm>
        </p:grpSpPr>
        <p:sp>
          <p:nvSpPr>
            <p:cNvPr id="11271" name="Line 9"/>
            <p:cNvSpPr>
              <a:spLocks noChangeShapeType="1"/>
            </p:cNvSpPr>
            <p:nvPr/>
          </p:nvSpPr>
          <p:spPr bwMode="auto">
            <a:xfrm flipV="1">
              <a:off x="1428" y="2024"/>
              <a:ext cx="227" cy="31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2" name="Rectangle 12"/>
            <p:cNvSpPr>
              <a:spLocks noChangeArrowheads="1"/>
            </p:cNvSpPr>
            <p:nvPr/>
          </p:nvSpPr>
          <p:spPr bwMode="auto">
            <a:xfrm>
              <a:off x="3197" y="1525"/>
              <a:ext cx="862" cy="49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1273" name="Rectangle 13"/>
            <p:cNvSpPr>
              <a:spLocks noChangeArrowheads="1"/>
            </p:cNvSpPr>
            <p:nvPr/>
          </p:nvSpPr>
          <p:spPr bwMode="auto">
            <a:xfrm>
              <a:off x="4604" y="1479"/>
              <a:ext cx="680" cy="63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1274" name="AutoShape 14"/>
            <p:cNvSpPr>
              <a:spLocks noChangeArrowheads="1"/>
            </p:cNvSpPr>
            <p:nvPr/>
          </p:nvSpPr>
          <p:spPr bwMode="auto">
            <a:xfrm>
              <a:off x="1791" y="1525"/>
              <a:ext cx="1043" cy="499"/>
            </a:xfrm>
            <a:prstGeom prst="parallelogram">
              <a:avLst>
                <a:gd name="adj" fmla="val 52255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1275" name="AutoShape 15"/>
            <p:cNvSpPr>
              <a:spLocks noChangeArrowheads="1"/>
            </p:cNvSpPr>
            <p:nvPr/>
          </p:nvSpPr>
          <p:spPr bwMode="auto">
            <a:xfrm rot="10800000">
              <a:off x="1700" y="2840"/>
              <a:ext cx="953" cy="68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0 w 21600"/>
                <a:gd name="T13" fmla="*/ 4504 h 21600"/>
                <a:gd name="T14" fmla="*/ 17090 w 21600"/>
                <a:gd name="T15" fmla="*/ 1709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1276" name="Line 17"/>
            <p:cNvSpPr>
              <a:spLocks noChangeShapeType="1"/>
            </p:cNvSpPr>
            <p:nvPr/>
          </p:nvSpPr>
          <p:spPr bwMode="auto">
            <a:xfrm>
              <a:off x="2789" y="1797"/>
              <a:ext cx="318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7" name="Line 18"/>
            <p:cNvSpPr>
              <a:spLocks noChangeShapeType="1"/>
            </p:cNvSpPr>
            <p:nvPr/>
          </p:nvSpPr>
          <p:spPr bwMode="auto">
            <a:xfrm>
              <a:off x="4150" y="1797"/>
              <a:ext cx="318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8" name="Line 19"/>
            <p:cNvSpPr>
              <a:spLocks noChangeShapeType="1"/>
            </p:cNvSpPr>
            <p:nvPr/>
          </p:nvSpPr>
          <p:spPr bwMode="auto">
            <a:xfrm rot="5400000" flipV="1">
              <a:off x="1473" y="2750"/>
              <a:ext cx="227" cy="31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3348038" y="0"/>
            <a:ext cx="28082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4000" b="1">
              <a:ea typeface="黑体" pitchFamily="2" charset="-122"/>
            </a:endParaRP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428625" y="570831"/>
            <a:ext cx="51847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dirty="0">
                <a:ea typeface="楷体_GB2312" pitchFamily="49" charset="-122"/>
              </a:rPr>
              <a:t>2</a:t>
            </a:r>
            <a:r>
              <a:rPr lang="zh-CN" altLang="en-US" sz="4400" b="1" dirty="0">
                <a:ea typeface="楷体_GB2312" pitchFamily="49" charset="-122"/>
              </a:rPr>
              <a:t>、四边形的分类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611188" y="1557338"/>
            <a:ext cx="7705725" cy="4968875"/>
            <a:chOff x="385" y="981"/>
            <a:chExt cx="4854" cy="3130"/>
          </a:xfrm>
        </p:grpSpPr>
        <p:sp>
          <p:nvSpPr>
            <p:cNvPr id="12293" name="Oval 6"/>
            <p:cNvSpPr>
              <a:spLocks noChangeArrowheads="1"/>
            </p:cNvSpPr>
            <p:nvPr/>
          </p:nvSpPr>
          <p:spPr bwMode="auto">
            <a:xfrm>
              <a:off x="385" y="981"/>
              <a:ext cx="4763" cy="313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294" name="Oval 7"/>
            <p:cNvSpPr>
              <a:spLocks noChangeArrowheads="1"/>
            </p:cNvSpPr>
            <p:nvPr/>
          </p:nvSpPr>
          <p:spPr bwMode="auto">
            <a:xfrm>
              <a:off x="385" y="1525"/>
              <a:ext cx="2540" cy="2041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295" name="Oval 8"/>
            <p:cNvSpPr>
              <a:spLocks noChangeArrowheads="1"/>
            </p:cNvSpPr>
            <p:nvPr/>
          </p:nvSpPr>
          <p:spPr bwMode="auto">
            <a:xfrm>
              <a:off x="521" y="2160"/>
              <a:ext cx="2268" cy="131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633" name="Oval 9"/>
            <p:cNvSpPr>
              <a:spLocks noChangeArrowheads="1"/>
            </p:cNvSpPr>
            <p:nvPr/>
          </p:nvSpPr>
          <p:spPr bwMode="auto">
            <a:xfrm>
              <a:off x="855" y="2610"/>
              <a:ext cx="1678" cy="864"/>
            </a:xfrm>
            <a:prstGeom prst="ellipse">
              <a:avLst/>
            </a:prstGeom>
            <a:solidFill>
              <a:schemeClr val="accent1">
                <a:lumMod val="9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297" name="Oval 10"/>
            <p:cNvSpPr>
              <a:spLocks noChangeArrowheads="1"/>
            </p:cNvSpPr>
            <p:nvPr/>
          </p:nvSpPr>
          <p:spPr bwMode="auto">
            <a:xfrm>
              <a:off x="2971" y="1661"/>
              <a:ext cx="2087" cy="1859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298" name="Oval 11"/>
            <p:cNvSpPr>
              <a:spLocks noChangeArrowheads="1"/>
            </p:cNvSpPr>
            <p:nvPr/>
          </p:nvSpPr>
          <p:spPr bwMode="auto">
            <a:xfrm>
              <a:off x="2971" y="2296"/>
              <a:ext cx="1043" cy="72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299" name="Oval 12"/>
            <p:cNvSpPr>
              <a:spLocks noChangeArrowheads="1"/>
            </p:cNvSpPr>
            <p:nvPr/>
          </p:nvSpPr>
          <p:spPr bwMode="auto">
            <a:xfrm>
              <a:off x="4014" y="2296"/>
              <a:ext cx="1044" cy="68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00" name="Text Box 13"/>
            <p:cNvSpPr txBox="1">
              <a:spLocks noChangeArrowheads="1"/>
            </p:cNvSpPr>
            <p:nvPr/>
          </p:nvSpPr>
          <p:spPr bwMode="auto">
            <a:xfrm>
              <a:off x="2426" y="1117"/>
              <a:ext cx="118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600" b="1">
                  <a:ea typeface="楷体_GB2312" pitchFamily="49" charset="-122"/>
                </a:rPr>
                <a:t>四边形</a:t>
              </a:r>
            </a:p>
          </p:txBody>
        </p:sp>
        <p:sp>
          <p:nvSpPr>
            <p:cNvPr id="12301" name="Text Box 14"/>
            <p:cNvSpPr txBox="1">
              <a:spLocks noChangeArrowheads="1"/>
            </p:cNvSpPr>
            <p:nvPr/>
          </p:nvSpPr>
          <p:spPr bwMode="auto">
            <a:xfrm>
              <a:off x="855" y="1710"/>
              <a:ext cx="167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600" b="1">
                  <a:ea typeface="楷体_GB2312" pitchFamily="49" charset="-122"/>
                </a:rPr>
                <a:t>平行四边形</a:t>
              </a:r>
            </a:p>
          </p:txBody>
        </p:sp>
        <p:sp>
          <p:nvSpPr>
            <p:cNvPr id="12302" name="Text Box 15"/>
            <p:cNvSpPr txBox="1">
              <a:spLocks noChangeArrowheads="1"/>
            </p:cNvSpPr>
            <p:nvPr/>
          </p:nvSpPr>
          <p:spPr bwMode="auto">
            <a:xfrm>
              <a:off x="1125" y="2205"/>
              <a:ext cx="118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600" b="1">
                  <a:ea typeface="楷体_GB2312" pitchFamily="49" charset="-122"/>
                </a:rPr>
                <a:t>长方形</a:t>
              </a:r>
            </a:p>
          </p:txBody>
        </p:sp>
        <p:sp>
          <p:nvSpPr>
            <p:cNvPr id="12303" name="Text Box 16"/>
            <p:cNvSpPr txBox="1">
              <a:spLocks noChangeArrowheads="1"/>
            </p:cNvSpPr>
            <p:nvPr/>
          </p:nvSpPr>
          <p:spPr bwMode="auto">
            <a:xfrm>
              <a:off x="1125" y="2835"/>
              <a:ext cx="118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600" b="1">
                  <a:ea typeface="楷体_GB2312" pitchFamily="49" charset="-122"/>
                </a:rPr>
                <a:t>正方形</a:t>
              </a:r>
            </a:p>
          </p:txBody>
        </p:sp>
        <p:sp>
          <p:nvSpPr>
            <p:cNvPr id="12304" name="Text Box 17"/>
            <p:cNvSpPr txBox="1">
              <a:spLocks noChangeArrowheads="1"/>
            </p:cNvSpPr>
            <p:nvPr/>
          </p:nvSpPr>
          <p:spPr bwMode="auto">
            <a:xfrm>
              <a:off x="3787" y="1842"/>
              <a:ext cx="118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600" b="1">
                  <a:ea typeface="楷体_GB2312" pitchFamily="49" charset="-122"/>
                </a:rPr>
                <a:t>梯形</a:t>
              </a:r>
            </a:p>
          </p:txBody>
        </p:sp>
        <p:sp>
          <p:nvSpPr>
            <p:cNvPr id="12305" name="Text Box 18"/>
            <p:cNvSpPr txBox="1">
              <a:spLocks noChangeArrowheads="1"/>
            </p:cNvSpPr>
            <p:nvPr/>
          </p:nvSpPr>
          <p:spPr bwMode="auto">
            <a:xfrm>
              <a:off x="2970" y="2475"/>
              <a:ext cx="118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>
                  <a:ea typeface="楷体_GB2312" pitchFamily="49" charset="-122"/>
                </a:rPr>
                <a:t>等腰梯形</a:t>
              </a:r>
            </a:p>
          </p:txBody>
        </p:sp>
        <p:sp>
          <p:nvSpPr>
            <p:cNvPr id="12306" name="Text Box 19"/>
            <p:cNvSpPr txBox="1">
              <a:spLocks noChangeArrowheads="1"/>
            </p:cNvSpPr>
            <p:nvPr/>
          </p:nvSpPr>
          <p:spPr bwMode="auto">
            <a:xfrm>
              <a:off x="4059" y="2478"/>
              <a:ext cx="118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>
                  <a:ea typeface="楷体_GB2312" pitchFamily="49" charset="-122"/>
                </a:rPr>
                <a:t>直角梯形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5753</TotalTime>
  <Words>792</Words>
  <Application>Microsoft Office PowerPoint</Application>
  <PresentationFormat>全屏显示(4:3)</PresentationFormat>
  <Paragraphs>154</Paragraphs>
  <Slides>19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198</cp:revision>
  <dcterms:modified xsi:type="dcterms:W3CDTF">2018-08-09T06:54:07Z</dcterms:modified>
</cp:coreProperties>
</file>